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notesMasterIdLst>
    <p:notesMasterId r:id="rId11"/>
  </p:notesMasterIdLst>
  <p:sldSz cx="14630400" cy="8229600"/>
  <p:notesSz cx="8229600" cy="14630400"/>
  <p:embeddedFontLst>
    <p:embeddedFont>
      <p:font typeface="Instrument Sans Semi Bold"/>
      <p:regular r:id="rId16"/>
    </p:embeddedFont>
    <p:embeddedFont>
      <p:font typeface="Instrument Sans Semi Bold"/>
      <p:regular r:id="rId17"/>
    </p:embeddedFont>
    <p:embeddedFont>
      <p:font typeface="Instrument Sans Semi Bold"/>
      <p:regular r:id="rId18"/>
    </p:embeddedFont>
    <p:embeddedFont>
      <p:font typeface="Instrument Sans Semi Bold"/>
      <p:regular r:id="rId19"/>
    </p:embeddedFont>
    <p:embeddedFont>
      <p:font typeface="Instrument Sans"/>
      <p:regular r:id="rId20"/>
    </p:embeddedFont>
    <p:embeddedFont>
      <p:font typeface="Instrument Sans"/>
      <p:regular r:id="rId21"/>
    </p:embeddedFont>
    <p:embeddedFont>
      <p:font typeface="Instrument Sans"/>
      <p:regular r:id="rId22"/>
    </p:embeddedFont>
    <p:embeddedFont>
      <p:font typeface="Instrument Sans"/>
      <p:regular r:id="rId23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6" Type="http://schemas.openxmlformats.org/officeDocument/2006/relationships/font" Target="fonts/font1.fntdata"/><Relationship Id="rId17" Type="http://schemas.openxmlformats.org/officeDocument/2006/relationships/font" Target="fonts/font2.fntdata"/><Relationship Id="rId18" Type="http://schemas.openxmlformats.org/officeDocument/2006/relationships/font" Target="fonts/font3.fntdata"/><Relationship Id="rId19" Type="http://schemas.openxmlformats.org/officeDocument/2006/relationships/font" Target="fonts/font4.fntdata"/><Relationship Id="rId20" Type="http://schemas.openxmlformats.org/officeDocument/2006/relationships/font" Target="fonts/font5.fntdata"/><Relationship Id="rId21" Type="http://schemas.openxmlformats.org/officeDocument/2006/relationships/font" Target="fonts/font6.fntdata"/><Relationship Id="rId22" Type="http://schemas.openxmlformats.org/officeDocument/2006/relationships/font" Target="fonts/font7.fntdata"/><Relationship Id="rId23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slideLayout" Target="../slideLayouts/slideLayout7.xml"/><Relationship Id="rId7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382560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000000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Decentralized Insurance System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140279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2BFF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This presentation explores a decentralized insurance system designed to protect users against Ethereum (ETH) value drops, empowering them to navigate market volatility.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548413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002BFF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Made by the team: The Authority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3996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000000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Project Overview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Objective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396859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2BFF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To offer insurance tokens on a secondary chain if ETH value drops, mitigating potential losses for users.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Key Features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99521" y="4396859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2BFF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The system monitors ETH price, manages insurance policies, and automatically arranges payouts in case of a significant price drop.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24860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000000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How It Works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297549"/>
            <a:ext cx="170021" cy="853321"/>
          </a:xfrm>
          <a:prstGeom prst="roundRect">
            <a:avLst>
              <a:gd name="adj" fmla="val 200118"/>
            </a:avLst>
          </a:prstGeom>
          <a:solidFill>
            <a:srgbClr val="F2EEEE"/>
          </a:solidFill>
          <a:ln w="7620">
            <a:solidFill>
              <a:srgbClr val="D8D4D4"/>
            </a:solidFill>
            <a:prstDash val="solid"/>
          </a:ln>
          <a:effectLst>
            <a:outerShdw sx="100000" sy="100000" kx="0" ky="0" algn="bl" rotWithShape="0" blurRad="0" dist="20320" dir="2700000">
              <a:srgbClr val="d8d4d4">
                <a:alpha val="100000"/>
              </a:srgbClr>
            </a:outerShdw>
          </a:effectLst>
        </p:spPr>
      </p:sp>
      <p:sp>
        <p:nvSpPr>
          <p:cNvPr id="5" name="Text 2"/>
          <p:cNvSpPr/>
          <p:nvPr/>
        </p:nvSpPr>
        <p:spPr>
          <a:xfrm>
            <a:off x="11001375" y="229754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2BFF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1. Purchase Policy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790373" y="2787968"/>
            <a:ext cx="704623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2BFF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Users buy an insurance policy and pay premiums in ETH.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6620351" y="3377684"/>
            <a:ext cx="170021" cy="853321"/>
          </a:xfrm>
          <a:prstGeom prst="roundRect">
            <a:avLst>
              <a:gd name="adj" fmla="val 200118"/>
            </a:avLst>
          </a:prstGeom>
          <a:solidFill>
            <a:srgbClr val="F2EEEE"/>
          </a:solidFill>
          <a:ln w="7620">
            <a:solidFill>
              <a:srgbClr val="D8D4D4"/>
            </a:solidFill>
            <a:prstDash val="solid"/>
          </a:ln>
          <a:effectLst>
            <a:outerShdw sx="100000" sy="100000" kx="0" ky="0" algn="bl" rotWithShape="0" blurRad="0" dist="20320" dir="2700000">
              <a:srgbClr val="d8d4d4">
                <a:alpha val="100000"/>
              </a:srgbClr>
            </a:outerShdw>
          </a:effectLst>
        </p:spPr>
      </p:sp>
      <p:sp>
        <p:nvSpPr>
          <p:cNvPr id="8" name="Text 5"/>
          <p:cNvSpPr/>
          <p:nvPr/>
        </p:nvSpPr>
        <p:spPr>
          <a:xfrm>
            <a:off x="11001375" y="337768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2BFF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2. Price Monitoring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130534" y="3868103"/>
            <a:ext cx="6706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2BFF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A smart contract continuously monitors the ETH price.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960632" y="4457819"/>
            <a:ext cx="170021" cy="1216223"/>
          </a:xfrm>
          <a:prstGeom prst="roundRect">
            <a:avLst>
              <a:gd name="adj" fmla="val 200118"/>
            </a:avLst>
          </a:prstGeom>
          <a:solidFill>
            <a:srgbClr val="F2EEEE"/>
          </a:solidFill>
          <a:ln w="7620">
            <a:solidFill>
              <a:srgbClr val="D8D4D4"/>
            </a:solidFill>
            <a:prstDash val="solid"/>
          </a:ln>
          <a:effectLst>
            <a:outerShdw sx="100000" sy="100000" kx="0" ky="0" algn="bl" rotWithShape="0" blurRad="0" dist="20320" dir="2700000">
              <a:srgbClr val="d8d4d4">
                <a:alpha val="100000"/>
              </a:srgbClr>
            </a:outerShdw>
          </a:effectLst>
        </p:spPr>
      </p:sp>
      <p:sp>
        <p:nvSpPr>
          <p:cNvPr id="11" name="Text 8"/>
          <p:cNvSpPr/>
          <p:nvPr/>
        </p:nvSpPr>
        <p:spPr>
          <a:xfrm>
            <a:off x="11001375" y="445781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2BFF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3. Payout Trigger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470815" y="4948238"/>
            <a:ext cx="636579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2BFF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If ETH crashes below a predefined threshold, users receive tokens on another chain.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7300913" y="5900857"/>
            <a:ext cx="170021" cy="853321"/>
          </a:xfrm>
          <a:prstGeom prst="roundRect">
            <a:avLst>
              <a:gd name="adj" fmla="val 200118"/>
            </a:avLst>
          </a:prstGeom>
          <a:solidFill>
            <a:srgbClr val="F2EEEE"/>
          </a:solidFill>
          <a:ln w="7620">
            <a:solidFill>
              <a:srgbClr val="D8D4D4"/>
            </a:solidFill>
            <a:prstDash val="solid"/>
          </a:ln>
          <a:effectLst>
            <a:outerShdw sx="100000" sy="100000" kx="0" ky="0" algn="bl" rotWithShape="0" blurRad="0" dist="20320" dir="2700000">
              <a:srgbClr val="d8d4d4">
                <a:alpha val="100000"/>
              </a:srgbClr>
            </a:outerShdw>
          </a:effectLst>
        </p:spPr>
      </p:sp>
      <p:sp>
        <p:nvSpPr>
          <p:cNvPr id="14" name="Text 11"/>
          <p:cNvSpPr/>
          <p:nvPr/>
        </p:nvSpPr>
        <p:spPr>
          <a:xfrm>
            <a:off x="11001375" y="590085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2BFF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4. Claim Processing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811095" y="6391275"/>
            <a:ext cx="60255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2BFF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Claims are verified and processed for payouts.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7829" y="895588"/>
            <a:ext cx="7032308" cy="6498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100"/>
              </a:lnSpc>
              <a:buNone/>
            </a:pPr>
            <a:r>
              <a:rPr lang="en-US" sz="4050" dirty="0">
                <a:solidFill>
                  <a:srgbClr val="000000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Smart Contract Architecture</a:t>
            </a:r>
            <a:endParaRPr lang="en-US" sz="4050" dirty="0"/>
          </a:p>
        </p:txBody>
      </p:sp>
      <p:sp>
        <p:nvSpPr>
          <p:cNvPr id="4" name="Shape 1"/>
          <p:cNvSpPr/>
          <p:nvPr/>
        </p:nvSpPr>
        <p:spPr>
          <a:xfrm>
            <a:off x="727829" y="1857256"/>
            <a:ext cx="7688342" cy="1213247"/>
          </a:xfrm>
          <a:prstGeom prst="roundRect">
            <a:avLst>
              <a:gd name="adj" fmla="val 25711"/>
            </a:avLst>
          </a:prstGeom>
          <a:solidFill>
            <a:srgbClr val="F2EEEE"/>
          </a:solidFill>
          <a:ln w="7620">
            <a:solidFill>
              <a:srgbClr val="D8D4D4"/>
            </a:solidFill>
            <a:prstDash val="solid"/>
          </a:ln>
          <a:effectLst>
            <a:outerShdw sx="100000" sy="100000" kx="0" ky="0" algn="bl" rotWithShape="0" blurRad="0" dist="19050" dir="2700000">
              <a:srgbClr val="d8d4d4">
                <a:alpha val="100000"/>
              </a:srgbClr>
            </a:outerShdw>
          </a:effectLst>
        </p:spPr>
      </p:sp>
      <p:sp>
        <p:nvSpPr>
          <p:cNvPr id="5" name="Text 2"/>
          <p:cNvSpPr/>
          <p:nvPr/>
        </p:nvSpPr>
        <p:spPr>
          <a:xfrm>
            <a:off x="943332" y="2072759"/>
            <a:ext cx="2599372" cy="324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2000" dirty="0">
                <a:solidFill>
                  <a:srgbClr val="002BFF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Insurance.sol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943332" y="2522220"/>
            <a:ext cx="7257336" cy="332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002BFF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Manages policies and premium payments.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727829" y="3278386"/>
            <a:ext cx="7688342" cy="1213247"/>
          </a:xfrm>
          <a:prstGeom prst="roundRect">
            <a:avLst>
              <a:gd name="adj" fmla="val 25711"/>
            </a:avLst>
          </a:prstGeom>
          <a:solidFill>
            <a:srgbClr val="F2EEEE"/>
          </a:solidFill>
          <a:ln w="7620">
            <a:solidFill>
              <a:srgbClr val="D8D4D4"/>
            </a:solidFill>
            <a:prstDash val="solid"/>
          </a:ln>
          <a:effectLst>
            <a:outerShdw sx="100000" sy="100000" kx="0" ky="0" algn="bl" rotWithShape="0" blurRad="0" dist="19050" dir="2700000">
              <a:srgbClr val="d8d4d4">
                <a:alpha val="100000"/>
              </a:srgbClr>
            </a:outerShdw>
          </a:effectLst>
        </p:spPr>
      </p:sp>
      <p:sp>
        <p:nvSpPr>
          <p:cNvPr id="8" name="Text 5"/>
          <p:cNvSpPr/>
          <p:nvPr/>
        </p:nvSpPr>
        <p:spPr>
          <a:xfrm>
            <a:off x="943332" y="3493889"/>
            <a:ext cx="2599372" cy="324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2000" dirty="0">
                <a:solidFill>
                  <a:srgbClr val="002BFF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ClaimVerification.sol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943332" y="3943350"/>
            <a:ext cx="7257336" cy="332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002BFF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Verifies and approves claims.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727829" y="4699516"/>
            <a:ext cx="7688342" cy="1213247"/>
          </a:xfrm>
          <a:prstGeom prst="roundRect">
            <a:avLst>
              <a:gd name="adj" fmla="val 25711"/>
            </a:avLst>
          </a:prstGeom>
          <a:solidFill>
            <a:srgbClr val="F2EEEE"/>
          </a:solidFill>
          <a:ln w="7620">
            <a:solidFill>
              <a:srgbClr val="D8D4D4"/>
            </a:solidFill>
            <a:prstDash val="solid"/>
          </a:ln>
          <a:effectLst>
            <a:outerShdw sx="100000" sy="100000" kx="0" ky="0" algn="bl" rotWithShape="0" blurRad="0" dist="19050" dir="2700000">
              <a:srgbClr val="d8d4d4">
                <a:alpha val="100000"/>
              </a:srgbClr>
            </a:outerShdw>
          </a:effectLst>
        </p:spPr>
      </p:sp>
      <p:sp>
        <p:nvSpPr>
          <p:cNvPr id="11" name="Text 8"/>
          <p:cNvSpPr/>
          <p:nvPr/>
        </p:nvSpPr>
        <p:spPr>
          <a:xfrm>
            <a:off x="943332" y="4915019"/>
            <a:ext cx="2599372" cy="324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2000" dirty="0">
                <a:solidFill>
                  <a:srgbClr val="002BFF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PayoutManager.sol</a:t>
            </a:r>
            <a:endParaRPr lang="en-US" sz="2000" dirty="0"/>
          </a:p>
        </p:txBody>
      </p:sp>
      <p:sp>
        <p:nvSpPr>
          <p:cNvPr id="12" name="Text 9"/>
          <p:cNvSpPr/>
          <p:nvPr/>
        </p:nvSpPr>
        <p:spPr>
          <a:xfrm>
            <a:off x="943332" y="5364480"/>
            <a:ext cx="7257336" cy="332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002BFF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Handles fund distribution.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727829" y="6120646"/>
            <a:ext cx="7688342" cy="1213247"/>
          </a:xfrm>
          <a:prstGeom prst="roundRect">
            <a:avLst>
              <a:gd name="adj" fmla="val 25711"/>
            </a:avLst>
          </a:prstGeom>
          <a:solidFill>
            <a:srgbClr val="F2EEEE"/>
          </a:solidFill>
          <a:ln w="7620">
            <a:solidFill>
              <a:srgbClr val="D8D4D4"/>
            </a:solidFill>
            <a:prstDash val="solid"/>
          </a:ln>
          <a:effectLst>
            <a:outerShdw sx="100000" sy="100000" kx="0" ky="0" algn="bl" rotWithShape="0" blurRad="0" dist="19050" dir="2700000">
              <a:srgbClr val="d8d4d4">
                <a:alpha val="100000"/>
              </a:srgbClr>
            </a:outerShdw>
          </a:effectLst>
        </p:spPr>
      </p:sp>
      <p:sp>
        <p:nvSpPr>
          <p:cNvPr id="14" name="Text 11"/>
          <p:cNvSpPr/>
          <p:nvPr/>
        </p:nvSpPr>
        <p:spPr>
          <a:xfrm>
            <a:off x="943332" y="6336149"/>
            <a:ext cx="2599372" cy="324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2000" dirty="0">
                <a:solidFill>
                  <a:srgbClr val="002BFF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EventListener.sol</a:t>
            </a:r>
            <a:endParaRPr lang="en-US" sz="2000" dirty="0"/>
          </a:p>
        </p:txBody>
      </p:sp>
      <p:sp>
        <p:nvSpPr>
          <p:cNvPr id="15" name="Text 12"/>
          <p:cNvSpPr/>
          <p:nvPr/>
        </p:nvSpPr>
        <p:spPr>
          <a:xfrm>
            <a:off x="943332" y="6785610"/>
            <a:ext cx="7257336" cy="332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002BFF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Detects events and authorizes payouts.</a:t>
            </a:r>
            <a:endParaRPr lang="en-US" sz="16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797248"/>
            <a:ext cx="686442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000000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Frontend Implementation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0730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Tech Stack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3654147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2BFF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Built with React.js and Ethers.js for seamless user interactions.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4856321" y="30730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Components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4856321" y="3654147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002BFF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Issuing.jsx: Displays available policies.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4856321" y="4459248"/>
            <a:ext cx="35015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002BFF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Explainer.jsx: Provides clear explanations of the insurance model.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4856321" y="5627251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002BFF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App.jsx: Central hub for user interactions.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714018"/>
            <a:ext cx="747045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000000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Smart Contract Interactions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1762958"/>
            <a:ext cx="1134070" cy="13608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68022" y="198977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2BFF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Policy Creation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268022" y="2480191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2BFF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Users sign transactions to create insurance policies.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123843"/>
            <a:ext cx="1134070" cy="136088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68022" y="335065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2BFF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Premium Payments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268022" y="3841075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2BFF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Secure ETH transactions are recorded on-chain.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4484727"/>
            <a:ext cx="1134070" cy="136088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268022" y="471154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2BFF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Claim Submission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2268022" y="5201960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2BFF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Users request payouts via MetaMask.</a:t>
            </a:r>
            <a:endParaRPr lang="en-US" sz="17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5845612"/>
            <a:ext cx="1134070" cy="1669852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2268022" y="6072426"/>
            <a:ext cx="363259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2BFF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Claim Verification &amp; Payout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2268022" y="6562844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2BFF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Handled through on-chain logic, ensuring transparency and security.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931789"/>
            <a:ext cx="698682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000000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Limitations &amp; Future Work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235881"/>
            <a:ext cx="510302" cy="510302"/>
          </a:xfrm>
          <a:prstGeom prst="roundRect">
            <a:avLst>
              <a:gd name="adj" fmla="val 66675"/>
            </a:avLst>
          </a:prstGeom>
          <a:solidFill>
            <a:srgbClr val="F2EEEE"/>
          </a:solidFill>
          <a:ln w="7620">
            <a:solidFill>
              <a:srgbClr val="D8D4D4"/>
            </a:solidFill>
            <a:prstDash val="solid"/>
          </a:ln>
          <a:effectLst>
            <a:outerShdw sx="100000" sy="100000" kx="0" ky="0" algn="bl" rotWithShape="0" blurRad="0" dist="20320" dir="2700000">
              <a:srgbClr val="d8d4d4">
                <a:alpha val="100000"/>
              </a:srgbClr>
            </a:outerShdw>
          </a:effectLst>
        </p:spPr>
      </p:sp>
      <p:sp>
        <p:nvSpPr>
          <p:cNvPr id="5" name="Text 2"/>
          <p:cNvSpPr/>
          <p:nvPr/>
        </p:nvSpPr>
        <p:spPr>
          <a:xfrm>
            <a:off x="6469499" y="3320891"/>
            <a:ext cx="13168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002BFF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7017306" y="3235881"/>
            <a:ext cx="292774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2BFF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Currently, cross-chain payouts are not implemented due to time constraints.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3235881"/>
            <a:ext cx="510302" cy="510302"/>
          </a:xfrm>
          <a:prstGeom prst="roundRect">
            <a:avLst>
              <a:gd name="adj" fmla="val 66675"/>
            </a:avLst>
          </a:prstGeom>
          <a:solidFill>
            <a:srgbClr val="F2EEEE"/>
          </a:solidFill>
          <a:ln w="7620">
            <a:solidFill>
              <a:srgbClr val="D8D4D4"/>
            </a:solidFill>
            <a:prstDash val="solid"/>
          </a:ln>
          <a:effectLst>
            <a:outerShdw sx="100000" sy="100000" kx="0" ky="0" algn="bl" rotWithShape="0" blurRad="0" dist="20320" dir="2700000">
              <a:srgbClr val="d8d4d4">
                <a:alpha val="100000"/>
              </a:srgbClr>
            </a:outerShdw>
          </a:effectLst>
        </p:spPr>
      </p:sp>
      <p:sp>
        <p:nvSpPr>
          <p:cNvPr id="8" name="Text 5"/>
          <p:cNvSpPr/>
          <p:nvPr/>
        </p:nvSpPr>
        <p:spPr>
          <a:xfrm>
            <a:off x="10332244" y="3320891"/>
            <a:ext cx="189548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002BFF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2</a:t>
            </a:r>
            <a:endParaRPr lang="en-US" sz="2650" dirty="0"/>
          </a:p>
        </p:txBody>
      </p:sp>
      <p:sp>
        <p:nvSpPr>
          <p:cNvPr id="9" name="Text 6"/>
          <p:cNvSpPr/>
          <p:nvPr/>
        </p:nvSpPr>
        <p:spPr>
          <a:xfrm>
            <a:off x="10908983" y="3235881"/>
            <a:ext cx="2927747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2BFF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We aim to expand support for payouts across major chains like Polygon, Arbitrum, and others in the future.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532358"/>
            <a:ext cx="510302" cy="510302"/>
          </a:xfrm>
          <a:prstGeom prst="roundRect">
            <a:avLst>
              <a:gd name="adj" fmla="val 66675"/>
            </a:avLst>
          </a:prstGeom>
          <a:solidFill>
            <a:srgbClr val="F2EEEE"/>
          </a:solidFill>
          <a:ln w="7620">
            <a:solidFill>
              <a:srgbClr val="D8D4D4"/>
            </a:solidFill>
            <a:prstDash val="solid"/>
          </a:ln>
          <a:effectLst>
            <a:outerShdw sx="100000" sy="100000" kx="0" ky="0" algn="bl" rotWithShape="0" blurRad="0" dist="20320" dir="2700000">
              <a:srgbClr val="d8d4d4">
                <a:alpha val="100000"/>
              </a:srgbClr>
            </a:outerShdw>
          </a:effectLst>
        </p:spPr>
      </p:sp>
      <p:sp>
        <p:nvSpPr>
          <p:cNvPr id="11" name="Text 8"/>
          <p:cNvSpPr/>
          <p:nvPr/>
        </p:nvSpPr>
        <p:spPr>
          <a:xfrm>
            <a:off x="6436757" y="5617369"/>
            <a:ext cx="197048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002BFF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3</a:t>
            </a:r>
            <a:endParaRPr lang="en-US" sz="2650" dirty="0"/>
          </a:p>
        </p:txBody>
      </p:sp>
      <p:sp>
        <p:nvSpPr>
          <p:cNvPr id="12" name="Text 9"/>
          <p:cNvSpPr/>
          <p:nvPr/>
        </p:nvSpPr>
        <p:spPr>
          <a:xfrm>
            <a:off x="7017306" y="5532358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2BFF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We plan to enhance the user interface with features like real-time ETH price tracking for greater transparency.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72141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000000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Tech Stack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Frontend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578310"/>
            <a:ext cx="284559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2BFF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React.js, Ethers.js, Vite.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4200406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Smart Contracts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4200406" y="4578310"/>
            <a:ext cx="284559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2BFF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Solidity, Hardhat.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607022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Blockchain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607022" y="4578310"/>
            <a:ext cx="284559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2BFF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Ethereum (Goerli/Sepolia Testnet).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11013638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Deployment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11013638" y="4578310"/>
            <a:ext cx="284559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2BFF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MetaMask for user transactions.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22742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000000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Thank You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27636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2BFF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We appreciate your time and interest in our decentralized insurance system.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2025-02-22T06:26:54Z</dcterms:created>
  <dcterms:modified xsi:type="dcterms:W3CDTF">2025-02-22T06:26:54Z</dcterms:modified>
</cp:coreProperties>
</file>